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2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100"/>
    <a:srgbClr val="003C69"/>
    <a:srgbClr val="B0123B"/>
    <a:srgbClr val="53266A"/>
    <a:srgbClr val="5DA446"/>
    <a:srgbClr val="CBC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6301"/>
  </p:normalViewPr>
  <p:slideViewPr>
    <p:cSldViewPr snapToGrid="0">
      <p:cViewPr varScale="1">
        <p:scale>
          <a:sx n="137" d="100"/>
          <a:sy n="137" d="100"/>
        </p:scale>
        <p:origin x="246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66" d="100"/>
          <a:sy n="166" d="100"/>
        </p:scale>
        <p:origin x="66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007D4D-C991-64FA-AA9D-243C6D61C9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AC3C-3BB9-68D2-06F8-E8CD9C1EC8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73A47-62AF-6440-88A4-7F263925F7E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765F3-8F6A-701F-E579-4714EDE7CD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20FA6-F42C-A202-4A48-95BE50762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3BD5F-7632-354A-8B8B-9F36B14DE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62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D081F-24EB-1A42-9C41-FF576235F031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54FCB-3A73-AE42-8FCF-C9A54D00E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F2C4-A831-E628-DE5C-17BEA6910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4649491"/>
            <a:ext cx="9013825" cy="867502"/>
          </a:xfrm>
        </p:spPr>
        <p:txBody>
          <a:bodyPr lIns="0" anchor="t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Lucida Bright" panose="02040602050505020304" pitchFamily="18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21050-1B20-E74A-A5D9-A6221B8BE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776" y="5710084"/>
            <a:ext cx="9013824" cy="946438"/>
          </a:xfrm>
        </p:spPr>
        <p:txBody>
          <a:bodyPr lIns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+mn-lt"/>
                <a:cs typeface="FiraGO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9D572-C094-EDBB-DCD5-899B4768B0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366" t="3664" r="605" b="422"/>
          <a:stretch/>
        </p:blipFill>
        <p:spPr>
          <a:xfrm>
            <a:off x="1" y="1411"/>
            <a:ext cx="12191999" cy="445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944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C0F68-0050-F719-6CA5-F8A81267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436" y="433932"/>
            <a:ext cx="4007223" cy="894802"/>
          </a:xfrm>
        </p:spPr>
        <p:txBody>
          <a:bodyPr lIns="0" anchor="ctr">
            <a:normAutofit/>
          </a:bodyPr>
          <a:lstStyle>
            <a:lvl1pPr>
              <a:defRPr sz="2800" b="1" i="0">
                <a:latin typeface="Lucida Bright" panose="02040602050505020304" pitchFamily="18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D42090-919D-F7C8-EFB8-2804D0CD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436" y="1602557"/>
            <a:ext cx="5595212" cy="4895081"/>
          </a:xfrm>
        </p:spPr>
        <p:txBody>
          <a:bodyPr lIns="0">
            <a:norm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+mn-lt"/>
                <a:cs typeface="FiraGO" panose="020B05030500000200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90F57F-526C-33D5-BE44-C90C7E91A4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450" y="298450"/>
            <a:ext cx="5486400" cy="6299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76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C0F68-0050-F719-6CA5-F8A81267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84" y="433932"/>
            <a:ext cx="9549415" cy="894802"/>
          </a:xfrm>
        </p:spPr>
        <p:txBody>
          <a:bodyPr lIns="0" anchor="ctr">
            <a:normAutofit/>
          </a:bodyPr>
          <a:lstStyle>
            <a:lvl1pPr>
              <a:defRPr sz="2800" b="1" i="0">
                <a:latin typeface="Lucida Bright" panose="02040602050505020304" pitchFamily="18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0AAE3-A18A-AA79-78E7-579CF2C27E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888" y="1470025"/>
            <a:ext cx="11474450" cy="51276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40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FE663-5B50-3373-0A8E-8B73812371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8775" y="2956845"/>
            <a:ext cx="11442700" cy="21702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51AA5-75E8-D91A-60D1-0EA937C2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49101"/>
            <a:ext cx="10515600" cy="132556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3C6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49950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0507C-1BD7-D38F-CD7A-EC3751AC04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840" y="427290"/>
            <a:ext cx="11232319" cy="61611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621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19BB8-11E1-82E8-AB9A-19DB67E2DD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1838" y="1649413"/>
            <a:ext cx="11087100" cy="4851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823F7-2A45-61C4-AC9F-DF8E3321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7" y="221214"/>
            <a:ext cx="10515600" cy="1325563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6399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6FC5C-C2BF-8971-5D80-4CF9D5AA67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8775" y="1996824"/>
            <a:ext cx="11474450" cy="45033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421EA-6034-B3C5-B41D-D4FDE52E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357809"/>
            <a:ext cx="10515600" cy="132556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FFB1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87918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Cre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C8DB-2D8A-4DEB-FC22-E6385510F6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6950" y="711289"/>
            <a:ext cx="10289241" cy="54354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04421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3C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93758-0990-CE6F-2B9C-1A1223E4CD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5098" y="438076"/>
            <a:ext cx="10691545" cy="5981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55523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76AEB-98E3-E52B-300A-65AA437866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363" y="1614488"/>
            <a:ext cx="11077575" cy="48847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B16BEE-C543-B15F-D785-3E82EBF1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3" y="288925"/>
            <a:ext cx="10515600" cy="132556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9835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F2C4-A831-E628-DE5C-17BEA6910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3621970"/>
            <a:ext cx="9040719" cy="867502"/>
          </a:xfrm>
        </p:spPr>
        <p:txBody>
          <a:bodyPr lIns="0" anchor="t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Lucida Bright" panose="02040602050505020304" pitchFamily="18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21050-1B20-E74A-A5D9-A6221B8BE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776" y="4682563"/>
            <a:ext cx="9040718" cy="946438"/>
          </a:xfrm>
        </p:spPr>
        <p:txBody>
          <a:bodyPr lIns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+mn-lt"/>
                <a:cs typeface="FiraGO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25E6E0-25E8-3021-8844-3D1DD91EEA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I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B08EBC-565B-7F56-10B8-26B02FCD00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8775" y="5827713"/>
            <a:ext cx="2563813" cy="709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Logo</a:t>
            </a:r>
            <a:endParaRPr lang="en-IE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03C5F2BC-3645-A71A-8D76-A336B3A27C5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75514" y="5834316"/>
            <a:ext cx="2563813" cy="709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Logo</a:t>
            </a:r>
            <a:endParaRPr lang="en-IE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C29727C1-BAB6-1074-1ADC-7CEDA68B86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22463" y="5834316"/>
            <a:ext cx="2563813" cy="709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Logo</a:t>
            </a:r>
            <a:endParaRPr lang="en-IE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F1CB64E-F9BA-067C-FED4-74D11C19A7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69412" y="5822092"/>
            <a:ext cx="2563813" cy="709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Logo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252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ustom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F2C4-A831-E628-DE5C-17BEA6910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4649491"/>
            <a:ext cx="9013825" cy="867502"/>
          </a:xfrm>
        </p:spPr>
        <p:txBody>
          <a:bodyPr lIns="0" anchor="t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Lucida Bright" panose="02040602050505020304" pitchFamily="18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21050-1B20-E74A-A5D9-A6221B8BE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776" y="5710084"/>
            <a:ext cx="9013824" cy="946438"/>
          </a:xfrm>
        </p:spPr>
        <p:txBody>
          <a:bodyPr lIns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+mn-lt"/>
                <a:cs typeface="FiraGO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689EF7-7A90-C520-47C4-F348C3129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5611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837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D9998-E702-E06B-467C-C7A67EB757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363" y="358775"/>
            <a:ext cx="11090275" cy="49561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9B801-EF07-4C0C-9C83-E15EEEB30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5314950"/>
            <a:ext cx="10515600" cy="132556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50118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988D79-D517-094A-12CB-8DAF2CB6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784" y="360361"/>
            <a:ext cx="9289854" cy="1312855"/>
          </a:xfrm>
        </p:spPr>
        <p:txBody>
          <a:bodyPr lIns="0" anchor="ctr">
            <a:normAutofit/>
          </a:bodyPr>
          <a:lstStyle>
            <a:lvl1pPr>
              <a:defRPr sz="2800" b="1" i="0">
                <a:latin typeface="Lucida Bright" panose="02040602050505020304" pitchFamily="18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46FBF-6880-FBEF-12F4-94FC409D61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41588" y="1846264"/>
            <a:ext cx="9290050" cy="46513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10B1-1CC6-3F16-3DB9-65B174735B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9913" y="1922463"/>
            <a:ext cx="1398587" cy="3862387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106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F4EF81-0B2B-7744-BE1E-1B7EAA4A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85" y="861849"/>
            <a:ext cx="9289854" cy="894802"/>
          </a:xfrm>
        </p:spPr>
        <p:txBody>
          <a:bodyPr lIns="0" anchor="ctr">
            <a:normAutofit/>
          </a:bodyPr>
          <a:lstStyle>
            <a:lvl1pPr>
              <a:defRPr sz="2800" b="1" i="0">
                <a:latin typeface="Lucida Bright" panose="02040602050505020304" pitchFamily="18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FDF31F-9540-F6FF-D783-3827CEF0BC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9888" y="1905000"/>
            <a:ext cx="9288462" cy="4572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37953-6337-B9CF-6A82-E6394077C2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67925" y="1757363"/>
            <a:ext cx="1657350" cy="441007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45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AD2EAD3-B3C8-1AAE-2E57-A2251628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998" y="424851"/>
            <a:ext cx="7388650" cy="894802"/>
          </a:xfrm>
        </p:spPr>
        <p:txBody>
          <a:bodyPr lIns="0" anchor="ctr">
            <a:normAutofit/>
          </a:bodyPr>
          <a:lstStyle>
            <a:lvl1pPr>
              <a:defRPr sz="2800" b="1" i="0">
                <a:latin typeface="Lucida Bright" panose="02040602050505020304" pitchFamily="18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4C86FA-F521-C3E1-C25E-A52AE7F9F3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11675" y="1601788"/>
            <a:ext cx="7323138" cy="489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624C3-4FA3-CC01-7863-58CDFF563C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275" y="1778000"/>
            <a:ext cx="3473450" cy="4622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7485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C0F68-0050-F719-6CA5-F8A81267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85" y="433932"/>
            <a:ext cx="7426682" cy="894802"/>
          </a:xfrm>
        </p:spPr>
        <p:txBody>
          <a:bodyPr lIns="0" anchor="ctr">
            <a:normAutofit/>
          </a:bodyPr>
          <a:lstStyle>
            <a:lvl1pPr>
              <a:defRPr sz="2800" b="1" i="0">
                <a:latin typeface="Lucida Bright" panose="02040602050505020304" pitchFamily="18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54BC0-5300-042B-CB3F-776203BDE9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9888" y="1601788"/>
            <a:ext cx="7426325" cy="48228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70563-EC56-4282-81FD-208A985718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10563" y="1747838"/>
            <a:ext cx="3313112" cy="4581525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Lucida Bright" panose="02040602050505020304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363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AA6381-1C78-A2B3-ECB4-7AEE306F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6A7D2-A07C-3968-9C1D-72048D8A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00FFB-1CD3-4351-1EC9-B4C15750B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7A5CE-843E-8C4D-8418-9B737471ED10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E3C5-7808-84B2-E8F6-B4DAC5745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0		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AAD3F-2B66-857B-1FC9-1D28747C7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F8E2AB-3347-4A4C-A2CF-3A230CBF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4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8" r:id="rId2"/>
    <p:sldLayoutId id="2147483660" r:id="rId3"/>
    <p:sldLayoutId id="2147483709" r:id="rId4"/>
    <p:sldLayoutId id="2147483651" r:id="rId5"/>
    <p:sldLayoutId id="2147483665" r:id="rId6"/>
    <p:sldLayoutId id="2147483666" r:id="rId7"/>
    <p:sldLayoutId id="2147483664" r:id="rId8"/>
    <p:sldLayoutId id="2147483683" r:id="rId9"/>
    <p:sldLayoutId id="2147483705" r:id="rId10"/>
    <p:sldLayoutId id="2147483701" r:id="rId11"/>
    <p:sldLayoutId id="2147483707" r:id="rId12"/>
    <p:sldLayoutId id="2147483706" r:id="rId13"/>
    <p:sldLayoutId id="2147483702" r:id="rId14"/>
    <p:sldLayoutId id="2147483703" r:id="rId15"/>
    <p:sldLayoutId id="2147483704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ucida Bright" panose="02040602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4" pos="1431" userDrawn="1">
          <p15:clr>
            <a:srgbClr val="F26B43"/>
          </p15:clr>
        </p15:guide>
        <p15:guide id="5" pos="2635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5044" userDrawn="1">
          <p15:clr>
            <a:srgbClr val="F26B43"/>
          </p15:clr>
        </p15:guide>
        <p15:guide id="8" pos="6248" userDrawn="1">
          <p15:clr>
            <a:srgbClr val="F26B43"/>
          </p15:clr>
        </p15:guide>
        <p15:guide id="9" pos="7453" userDrawn="1">
          <p15:clr>
            <a:srgbClr val="F26B43"/>
          </p15:clr>
        </p15:guide>
        <p15:guide id="10" orient="horz" userDrawn="1">
          <p15:clr>
            <a:srgbClr val="F26B43"/>
          </p15:clr>
        </p15:guide>
        <p15:guide id="11" orient="horz" pos="4320" userDrawn="1">
          <p15:clr>
            <a:srgbClr val="F26B43"/>
          </p15:clr>
        </p15:guide>
        <p15:guide id="12" orient="horz" pos="226" userDrawn="1">
          <p15:clr>
            <a:srgbClr val="F26B43"/>
          </p15:clr>
        </p15:guide>
        <p15:guide id="13" orient="horz" pos="871" userDrawn="1">
          <p15:clr>
            <a:srgbClr val="F26B43"/>
          </p15:clr>
        </p15:guide>
        <p15:guide id="14" orient="horz" pos="1515" userDrawn="1">
          <p15:clr>
            <a:srgbClr val="F26B43"/>
          </p15:clr>
        </p15:guide>
        <p15:guide id="15" orient="horz" pos="2160" userDrawn="1">
          <p15:clr>
            <a:srgbClr val="F26B43"/>
          </p15:clr>
        </p15:guide>
        <p15:guide id="16" orient="horz" pos="2804" userDrawn="1">
          <p15:clr>
            <a:srgbClr val="F26B43"/>
          </p15:clr>
        </p15:guide>
        <p15:guide id="17" orient="horz" pos="3448" userDrawn="1">
          <p15:clr>
            <a:srgbClr val="F26B43"/>
          </p15:clr>
        </p15:guide>
        <p15:guide id="18" orient="horz" pos="40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C719-4FB7-5FDC-A507-514515FCC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Optimized Decision Making using AI and Constraint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12F00-B4DE-7208-0242-351497D40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Helmut Simonis, Insight Centre for Data </a:t>
            </a:r>
            <a:r>
              <a:rPr lang="en-IE" dirty="0" err="1"/>
              <a:t>Anaytics</a:t>
            </a:r>
            <a:r>
              <a:rPr lang="en-IE" dirty="0"/>
              <a:t>, </a:t>
            </a:r>
          </a:p>
          <a:p>
            <a:r>
              <a:rPr lang="en-IE" dirty="0"/>
              <a:t>School of Computer Science and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69527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7011A8-2172-CCD1-6493-8DD19FD27B4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363" y="1614488"/>
            <a:ext cx="5729239" cy="4884737"/>
          </a:xfrm>
        </p:spPr>
        <p:txBody>
          <a:bodyPr/>
          <a:lstStyle/>
          <a:p>
            <a:r>
              <a:rPr lang="en-US" dirty="0"/>
              <a:t>Enterprises need tools that are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Reliable</a:t>
            </a:r>
          </a:p>
          <a:p>
            <a:pPr lvl="1"/>
            <a:r>
              <a:rPr lang="en-US" dirty="0"/>
              <a:t>Explainable</a:t>
            </a:r>
          </a:p>
          <a:p>
            <a:r>
              <a:rPr lang="en-US" dirty="0"/>
              <a:t>Constraint Programming provides basis for such tools</a:t>
            </a:r>
          </a:p>
          <a:p>
            <a:pPr lvl="1"/>
            <a:r>
              <a:rPr lang="en-US" dirty="0"/>
              <a:t>Research focus at UCC for 25 years</a:t>
            </a:r>
          </a:p>
          <a:p>
            <a:r>
              <a:rPr lang="en-US" dirty="0"/>
              <a:t>Flexible interaction with industry</a:t>
            </a:r>
          </a:p>
          <a:p>
            <a:pPr lvl="1"/>
            <a:r>
              <a:rPr lang="en-US" dirty="0"/>
              <a:t>Presenting some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83013-288D-D838-2245-CFC20923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is more than ChatGPT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7AB42-45C6-7C46-0C10-CC1971C6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72" y="1614488"/>
            <a:ext cx="4727923" cy="48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0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CB627D-018A-3280-C967-0D52746CF8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4435" y="1614488"/>
            <a:ext cx="5038203" cy="4884737"/>
          </a:xfrm>
        </p:spPr>
        <p:txBody>
          <a:bodyPr/>
          <a:lstStyle/>
          <a:p>
            <a:r>
              <a:rPr lang="en-IE" dirty="0"/>
              <a:t>Use AI to improve decision making in manufacturing</a:t>
            </a:r>
          </a:p>
          <a:p>
            <a:r>
              <a:rPr lang="en-IE" dirty="0"/>
              <a:t>Siemens Energy Use Case</a:t>
            </a:r>
          </a:p>
          <a:p>
            <a:pPr lvl="1"/>
            <a:r>
              <a:rPr lang="en-IE" dirty="0"/>
              <a:t>Gas Turbine Manufacturing</a:t>
            </a:r>
          </a:p>
          <a:p>
            <a:pPr lvl="1"/>
            <a:r>
              <a:rPr lang="en-IE" dirty="0"/>
              <a:t>Guaranteeing on-time delivery</a:t>
            </a:r>
          </a:p>
          <a:p>
            <a:pPr lvl="1"/>
            <a:r>
              <a:rPr lang="en-IE" dirty="0"/>
              <a:t>Using large-scale CP solution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D5E0F-B28C-8BB8-3957-96B7E2CF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ASSISTANT European Project</a:t>
            </a:r>
          </a:p>
        </p:txBody>
      </p:sp>
      <p:pic>
        <p:nvPicPr>
          <p:cNvPr id="5" name="Content Placeholder 4" descr="A machine with a red circle&#10;&#10;AI-generated content may be incorrect.">
            <a:extLst>
              <a:ext uri="{FF2B5EF4-FFF2-40B4-BE49-F238E27FC236}">
                <a16:creationId xmlns:a16="http://schemas.microsoft.com/office/drawing/2014/main" id="{5162700D-9C57-BCDF-A1D8-ED6C280C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07" y="1668257"/>
            <a:ext cx="5000539" cy="2206431"/>
          </a:xfrm>
          <a:prstGeom prst="rect">
            <a:avLst/>
          </a:prstGeom>
        </p:spPr>
      </p:pic>
      <p:pic>
        <p:nvPicPr>
          <p:cNvPr id="6" name="Picture 5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18E9C33F-77F8-EBDF-8DD0-ABC69EEB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673" y="4638456"/>
            <a:ext cx="8740897" cy="15698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B1A207D-0651-D284-3D91-D87D4BC2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4" y="4277694"/>
            <a:ext cx="2040068" cy="22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61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9DF84-4B75-C0F2-3933-B516053CA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7BF1D2-CBE0-0BE9-F3EB-FE30AA10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Exploring Novel Concepts with Industry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289012-575A-0516-4229-AAED5C6ACD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3063" y="1684338"/>
            <a:ext cx="5483286" cy="4884737"/>
          </a:xfrm>
        </p:spPr>
        <p:txBody>
          <a:bodyPr/>
          <a:lstStyle/>
          <a:p>
            <a:r>
              <a:rPr lang="en-IE" dirty="0"/>
              <a:t>Project with </a:t>
            </a:r>
          </a:p>
          <a:p>
            <a:endParaRPr lang="en-IE" dirty="0"/>
          </a:p>
          <a:p>
            <a:r>
              <a:rPr lang="en-IE" dirty="0"/>
              <a:t>Explore new manufacturing environment</a:t>
            </a:r>
          </a:p>
          <a:p>
            <a:pPr lvl="1"/>
            <a:r>
              <a:rPr lang="en-IE" dirty="0"/>
              <a:t>Robots, flexible workstations</a:t>
            </a:r>
          </a:p>
          <a:p>
            <a:pPr lvl="1"/>
            <a:r>
              <a:rPr lang="en-IE" dirty="0"/>
              <a:t>Semi-custom products</a:t>
            </a:r>
          </a:p>
          <a:p>
            <a:r>
              <a:rPr lang="en-IE" dirty="0"/>
              <a:t>Basic research challenge</a:t>
            </a:r>
          </a:p>
          <a:p>
            <a:pPr lvl="1"/>
            <a:r>
              <a:rPr lang="en-IE" dirty="0"/>
              <a:t>How to solve this type of scheduling problem</a:t>
            </a:r>
          </a:p>
          <a:p>
            <a:pPr lvl="1"/>
            <a:r>
              <a:rPr lang="en-IE" dirty="0"/>
              <a:t>Which approach works best</a:t>
            </a:r>
          </a:p>
          <a:p>
            <a:pPr lvl="1"/>
            <a:r>
              <a:rPr lang="en-IE" dirty="0"/>
              <a:t>Research output</a:t>
            </a:r>
          </a:p>
        </p:txBody>
      </p:sp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EBD53FB8-2F7A-843D-34A6-C5FCABB1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66" y="1569876"/>
            <a:ext cx="5381629" cy="2410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782F02-0954-3CDE-36FE-532D45D9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39" y="4061806"/>
            <a:ext cx="4274670" cy="2697486"/>
          </a:xfrm>
          <a:prstGeom prst="rect">
            <a:avLst/>
          </a:prstGeom>
        </p:spPr>
      </p:pic>
      <p:pic>
        <p:nvPicPr>
          <p:cNvPr id="17" name="Picture 16" descr="A red and black logo&#10;&#10;AI-generated content may be incorrect.">
            <a:extLst>
              <a:ext uri="{FF2B5EF4-FFF2-40B4-BE49-F238E27FC236}">
                <a16:creationId xmlns:a16="http://schemas.microsoft.com/office/drawing/2014/main" id="{9B9300B1-80BD-D5F8-5D58-548FC3A8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18" y="2133424"/>
            <a:ext cx="3381872" cy="612119"/>
          </a:xfrm>
          <a:prstGeom prst="rect">
            <a:avLst/>
          </a:prstGeom>
        </p:spPr>
      </p:pic>
      <p:pic>
        <p:nvPicPr>
          <p:cNvPr id="19" name="Picture 18" descr="A blue and red logo&#10;&#10;AI-generated content may be incorrect.">
            <a:extLst>
              <a:ext uri="{FF2B5EF4-FFF2-40B4-BE49-F238E27FC236}">
                <a16:creationId xmlns:a16="http://schemas.microsoft.com/office/drawing/2014/main" id="{2349EA26-86CB-2DE8-790B-97A70C785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699" y="2052175"/>
            <a:ext cx="3102336" cy="77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B9CD94-7930-5352-ECCF-8D9704AEFCB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364" y="1614488"/>
            <a:ext cx="4954442" cy="4884737"/>
          </a:xfrm>
        </p:spPr>
        <p:txBody>
          <a:bodyPr/>
          <a:lstStyle/>
          <a:p>
            <a:r>
              <a:rPr lang="en-IE" dirty="0"/>
              <a:t>Deliver cars from Ports/Factories to dealers</a:t>
            </a:r>
          </a:p>
          <a:p>
            <a:r>
              <a:rPr lang="en-IE" dirty="0"/>
              <a:t>Complex, non-standard transportation problem</a:t>
            </a:r>
          </a:p>
          <a:p>
            <a:r>
              <a:rPr lang="en-IE" dirty="0"/>
              <a:t>Process</a:t>
            </a:r>
          </a:p>
          <a:p>
            <a:pPr lvl="1"/>
            <a:r>
              <a:rPr lang="en-IE" dirty="0"/>
              <a:t>Understand problem	</a:t>
            </a:r>
          </a:p>
          <a:p>
            <a:pPr lvl="1"/>
            <a:r>
              <a:rPr lang="en-IE" dirty="0"/>
              <a:t>Explore solution alternatives</a:t>
            </a:r>
          </a:p>
          <a:p>
            <a:pPr lvl="1"/>
            <a:r>
              <a:rPr lang="en-IE" dirty="0"/>
              <a:t>Provide experimental solution</a:t>
            </a:r>
          </a:p>
          <a:p>
            <a:pPr lvl="1"/>
            <a:r>
              <a:rPr lang="en-IE" dirty="0"/>
              <a:t>Handover for productization and daily 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5A5CFD-8880-CF81-2B53-EB4A05D4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 Transport with NVD</a:t>
            </a:r>
          </a:p>
        </p:txBody>
      </p:sp>
      <p:pic>
        <p:nvPicPr>
          <p:cNvPr id="13" name="Picture 12" descr="A group of cars on a trailer&#10;&#10;AI-generated content may be incorrect.">
            <a:extLst>
              <a:ext uri="{FF2B5EF4-FFF2-40B4-BE49-F238E27FC236}">
                <a16:creationId xmlns:a16="http://schemas.microsoft.com/office/drawing/2014/main" id="{AF55BC9A-58C2-8FE0-C38A-B53CC1F2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626003" y="1746473"/>
            <a:ext cx="6433374" cy="3127335"/>
          </a:xfrm>
          <a:prstGeom prst="rect">
            <a:avLst/>
          </a:prstGeom>
        </p:spPr>
      </p:pic>
      <p:pic>
        <p:nvPicPr>
          <p:cNvPr id="5" name="Picture 4" descr="A logo for a company&#10;&#10;AI-generated content may be incorrect.">
            <a:extLst>
              <a:ext uri="{FF2B5EF4-FFF2-40B4-BE49-F238E27FC236}">
                <a16:creationId xmlns:a16="http://schemas.microsoft.com/office/drawing/2014/main" id="{FEC63672-7A83-093C-9C0A-903345E94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278" y="5102150"/>
            <a:ext cx="2902099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3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7259B-22C7-413B-F994-CB9FFC20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D31735-CC5F-612F-C859-2E14C790DEC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363" y="1614488"/>
            <a:ext cx="11077575" cy="2008211"/>
          </a:xfrm>
        </p:spPr>
        <p:txBody>
          <a:bodyPr/>
          <a:lstStyle/>
          <a:p>
            <a:r>
              <a:rPr lang="en-IE" dirty="0"/>
              <a:t>Digital Innovation Hubs</a:t>
            </a:r>
          </a:p>
          <a:p>
            <a:r>
              <a:rPr lang="en-IE" dirty="0"/>
              <a:t>Provide training and upskilling for SMEs and PSO</a:t>
            </a:r>
          </a:p>
          <a:p>
            <a:r>
              <a:rPr lang="en-IE" dirty="0"/>
              <a:t>AI Fundamentals Courses</a:t>
            </a:r>
          </a:p>
          <a:p>
            <a:pPr lvl="1"/>
            <a:r>
              <a:rPr lang="en-IE" dirty="0"/>
              <a:t>Using Constraint Programming in different application domains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BDC9C-0A07-E87F-2185-0D0962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ENTIRE EDIH (European/Enterprise Ireland)</a:t>
            </a:r>
          </a:p>
        </p:txBody>
      </p:sp>
      <p:pic>
        <p:nvPicPr>
          <p:cNvPr id="5" name="Picture 4" descr="A close-up of a chart&#10;&#10;AI-generated content may be incorrect.">
            <a:extLst>
              <a:ext uri="{FF2B5EF4-FFF2-40B4-BE49-F238E27FC236}">
                <a16:creationId xmlns:a16="http://schemas.microsoft.com/office/drawing/2014/main" id="{619DB808-20B1-BE81-BCF2-F88D6218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0" y="3622700"/>
            <a:ext cx="4498310" cy="1937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7F9EBE-5896-BC10-97AE-EFC69D764D26}"/>
              </a:ext>
            </a:extLst>
          </p:cNvPr>
          <p:cNvSpPr txBox="1"/>
          <p:nvPr/>
        </p:nvSpPr>
        <p:spPr>
          <a:xfrm>
            <a:off x="1933502" y="5786547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Scheduling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4E0E2-8A65-CA1C-E242-D38996B2D859}"/>
              </a:ext>
            </a:extLst>
          </p:cNvPr>
          <p:cNvSpPr txBox="1"/>
          <p:nvPr/>
        </p:nvSpPr>
        <p:spPr>
          <a:xfrm>
            <a:off x="5100108" y="5777262"/>
            <a:ext cx="276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Rostering and Timetabling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CA111-3C22-5E8D-BDCF-A85E534EFFA7}"/>
              </a:ext>
            </a:extLst>
          </p:cNvPr>
          <p:cNvSpPr txBox="1"/>
          <p:nvPr/>
        </p:nvSpPr>
        <p:spPr>
          <a:xfrm>
            <a:off x="8962953" y="5786547"/>
            <a:ext cx="270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Energy Cost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6CFDBB-B871-9868-8D0E-7BD21749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466" y="3622699"/>
            <a:ext cx="2634595" cy="2154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A652BF-C4B4-E46C-6F21-4B2D568D7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535" y="3574589"/>
            <a:ext cx="3811869" cy="2267799"/>
          </a:xfrm>
          <a:prstGeom prst="rect">
            <a:avLst/>
          </a:prstGeom>
        </p:spPr>
      </p:pic>
      <p:pic>
        <p:nvPicPr>
          <p:cNvPr id="17" name="Picture 16" descr="ENTIRE Funders&#10;">
            <a:extLst>
              <a:ext uri="{FF2B5EF4-FFF2-40B4-BE49-F238E27FC236}">
                <a16:creationId xmlns:a16="http://schemas.microsoft.com/office/drawing/2014/main" id="{4AC65C93-E472-247B-DAE2-E722AF88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170" y="1718321"/>
            <a:ext cx="3389234" cy="10060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1BE99C-4FE6-3DA9-73C4-E71182B86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143" y="6169333"/>
            <a:ext cx="7472039" cy="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8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46156FB6-A2D5-608B-B57B-DF8990493FE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741363" y="2085874"/>
            <a:ext cx="11077575" cy="39419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02EC6B-7FA2-7213-095B-6BFFF20F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Testimonials from Participants</a:t>
            </a:r>
          </a:p>
        </p:txBody>
      </p:sp>
    </p:spTree>
    <p:extLst>
      <p:ext uri="{BB962C8B-B14F-4D97-AF65-F5344CB8AC3E}">
        <p14:creationId xmlns:p14="http://schemas.microsoft.com/office/powerpoint/2010/main" val="12850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70CBFE6-867E-45E8-B8FE-1F5324D09F6C}" vid="{6BDB4FE9-120B-4AF8-95D7-4D5B1CA3D3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d0a54ad-3cbd-41c4-951e-13464c7c4808" xsi:nil="true"/>
    <lcf76f155ced4ddcb4097134ff3c332f xmlns="b1343a45-ba59-4445-95e7-69422790684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2CDDC458C104FA8E65D4DC9C6D031" ma:contentTypeVersion="11" ma:contentTypeDescription="Create a new document." ma:contentTypeScope="" ma:versionID="79fa778dbcf99ba1f36b7035fc99e3e3">
  <xsd:schema xmlns:xsd="http://www.w3.org/2001/XMLSchema" xmlns:xs="http://www.w3.org/2001/XMLSchema" xmlns:p="http://schemas.microsoft.com/office/2006/metadata/properties" xmlns:ns2="b1343a45-ba59-4445-95e7-694227906849" xmlns:ns3="ad0a54ad-3cbd-41c4-951e-13464c7c4808" targetNamespace="http://schemas.microsoft.com/office/2006/metadata/properties" ma:root="true" ma:fieldsID="72bc5a92c34b9639d08dab2c682ab780" ns2:_="" ns3:_="">
    <xsd:import namespace="b1343a45-ba59-4445-95e7-694227906849"/>
    <xsd:import namespace="ad0a54ad-3cbd-41c4-951e-13464c7c480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43a45-ba59-4445-95e7-69422790684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859a5f0-c05d-42c8-96da-fe1ec9be4e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0a54ad-3cbd-41c4-951e-13464c7c480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681f39e-fc33-4c10-834d-50e8c2152f93}" ma:internalName="TaxCatchAll" ma:showField="CatchAllData" ma:web="ad0a54ad-3cbd-41c4-951e-13464c7c48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B51E75-3382-4EB9-AF37-3D61716FB7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C81F8B-100C-4A6B-9B92-EB1B72B18E3D}">
  <ds:schemaRefs>
    <ds:schemaRef ds:uri="http://schemas.microsoft.com/office/2006/metadata/properties"/>
    <ds:schemaRef ds:uri="http://schemas.microsoft.com/office/infopath/2007/PartnerControls"/>
    <ds:schemaRef ds:uri="ad0a54ad-3cbd-41c4-951e-13464c7c4808"/>
    <ds:schemaRef ds:uri="b1343a45-ba59-4445-95e7-694227906849"/>
  </ds:schemaRefs>
</ds:datastoreItem>
</file>

<file path=customXml/itemProps3.xml><?xml version="1.0" encoding="utf-8"?>
<ds:datastoreItem xmlns:ds="http://schemas.openxmlformats.org/officeDocument/2006/customXml" ds:itemID="{3D103DD0-A2AC-4B81-84C7-0A14C8735A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343a45-ba59-4445-95e7-694227906849"/>
    <ds:schemaRef ds:uri="ad0a54ad-3cbd-41c4-951e-13464c7c48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189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Lucida Bright</vt:lpstr>
      <vt:lpstr>Office Theme</vt:lpstr>
      <vt:lpstr>Optimized Decision Making using AI and Constraint Programming</vt:lpstr>
      <vt:lpstr>AI is more than ChatGPT</vt:lpstr>
      <vt:lpstr>ASSISTANT European Project</vt:lpstr>
      <vt:lpstr>Exploring Novel Concepts with Industry</vt:lpstr>
      <vt:lpstr>Car Transport with NVD</vt:lpstr>
      <vt:lpstr>ENTIRE EDIH (European/Enterprise Ireland)</vt:lpstr>
      <vt:lpstr>Testimonials from Participants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Ngwa</dc:creator>
  <cp:lastModifiedBy>Helmut Simonis</cp:lastModifiedBy>
  <cp:revision>4</cp:revision>
  <dcterms:created xsi:type="dcterms:W3CDTF">2025-10-10T14:34:46Z</dcterms:created>
  <dcterms:modified xsi:type="dcterms:W3CDTF">2025-10-29T13:06:50Z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0x010100B942CDDC458C104FA8E65D4DC9C6D031</vt:lpwstr>
  </property>
</Properties>
</file>